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marR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marR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marR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marR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marR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marR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marR="0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marR="0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marR="0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marR="0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marR="0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marR="0" indent="152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marR="0" indent="609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marR="0" indent="1066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marR="0" indent="15240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marR="0" indent="1981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indent="134111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marR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marR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marR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marR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marR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203200" indent="-406400" algn="l" defTabSz="243833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ontact@lightm.xyz" TargetMode="External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ght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Lightm</a:t>
            </a:r>
          </a:p>
        </p:txBody>
      </p:sp>
      <p:sp>
        <p:nvSpPr>
          <p:cNvPr id="152" name="下一代NFT平台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下一代NFT平台</a:t>
            </a:r>
          </a:p>
        </p:txBody>
      </p:sp>
      <p:pic>
        <p:nvPicPr>
          <p:cNvPr id="153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1365" y="-1762400"/>
            <a:ext cx="16995029" cy="16995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44" name="RMRK的缺陷…"/>
          <p:cNvSpPr txBox="1"/>
          <p:nvPr/>
        </p:nvSpPr>
        <p:spPr>
          <a:xfrm>
            <a:off x="1332114" y="3318626"/>
            <a:ext cx="13464975" cy="859767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RMRK的缺陷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RMRK对合约实现做了妥协（因为合约体积限制），他们提供了2种应对方案：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</a:t>
            </a:r>
            <a:r>
              <a:rPr b="1"/>
              <a:t>使用分离的合约来提供完整功能。</a:t>
            </a:r>
            <a:r>
              <a:t>这实际上会给开发者带来</a:t>
            </a:r>
            <a:r>
              <a:rPr b="1"/>
              <a:t>更高的理解复杂度，</a:t>
            </a:r>
            <a:r>
              <a:t>以及妥协机制所带来的低效率。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</a:t>
            </a:r>
            <a:r>
              <a:rPr b="1"/>
              <a:t>使用一个合并的合约提供完整功能。</a:t>
            </a:r>
            <a:r>
              <a:t>但这也同样会因为为了减少合约体积，会带来</a:t>
            </a:r>
            <a:r>
              <a:rPr b="1"/>
              <a:t>功能上的妥协</a:t>
            </a:r>
            <a:r>
              <a:t>，因为这仍然无法满足有更多自定义逻辑的需求（因为如果这样做，依然会导致溢出合约体积限制）。</a:t>
            </a:r>
          </a:p>
        </p:txBody>
      </p:sp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8466" y="5230019"/>
            <a:ext cx="8488690" cy="47748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6" name="Lightm.png" descr="Ligh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49" name="针对性优化…"/>
          <p:cNvSpPr txBox="1"/>
          <p:nvPr/>
        </p:nvSpPr>
        <p:spPr>
          <a:xfrm>
            <a:off x="1226784" y="3012989"/>
            <a:ext cx="14899555" cy="998972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针对性优化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我们不认同RMRK作出的妥协，因为我们本来可以有更好的选择。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Lightm选择使用EIP-2535方式来重构RMRK evm的实现代码。</a:t>
            </a:r>
            <a:r>
              <a:t>EIP-2535提供了如下好处：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EIP-2535的一个核心特性就是允许</a:t>
            </a:r>
            <a:r>
              <a:rPr b="1"/>
              <a:t>无限的合约体积</a:t>
            </a:r>
            <a:r>
              <a:t>。Lightm基于EIP-2535优化RMRK完美地解决了原生RMRK实现的缺陷。除此之外，Lightm还能被动享受到EIP-2535带来的其他优势：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EIP-2535有基于Delegatecall的功能复用能力，这能够</a:t>
            </a:r>
            <a:r>
              <a:rPr b="1"/>
              <a:t>非常有效地降低不必要的冗余合约部署消耗</a:t>
            </a:r>
            <a:r>
              <a:t>。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- EIP-2535</a:t>
            </a:r>
            <a:r>
              <a:rPr b="1"/>
              <a:t>原生支持可升级合约。</a:t>
            </a:r>
            <a:r>
              <a:t>可升级合约是一把双刃剑，但它们是</a:t>
            </a:r>
            <a:r>
              <a:rPr b="1"/>
              <a:t>可选的</a:t>
            </a:r>
            <a:r>
              <a:t>。</a:t>
            </a:r>
          </a:p>
        </p:txBody>
      </p:sp>
      <p:pic>
        <p:nvPicPr>
          <p:cNvPr id="250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无限合约体积…"/>
          <p:cNvSpPr/>
          <p:nvPr/>
        </p:nvSpPr>
        <p:spPr>
          <a:xfrm>
            <a:off x="16402200" y="2975310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无限合约体积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不再为合约功能复杂性担忧</a:t>
            </a:r>
          </a:p>
        </p:txBody>
      </p:sp>
      <p:sp>
        <p:nvSpPr>
          <p:cNvPr id="252" name="更加经济…"/>
          <p:cNvSpPr/>
          <p:nvPr/>
        </p:nvSpPr>
        <p:spPr>
          <a:xfrm>
            <a:off x="16402200" y="5893567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更加经济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节省本不该浪费的gas</a:t>
            </a:r>
          </a:p>
        </p:txBody>
      </p:sp>
      <p:sp>
        <p:nvSpPr>
          <p:cNvPr id="253" name="可选的可升级…"/>
          <p:cNvSpPr/>
          <p:nvPr/>
        </p:nvSpPr>
        <p:spPr>
          <a:xfrm>
            <a:off x="16402200" y="8811824"/>
            <a:ext cx="6789152" cy="2707666"/>
          </a:xfrm>
          <a:prstGeom prst="roundRect">
            <a:avLst>
              <a:gd name="adj" fmla="val 5933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可选的可升级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可选的可升级合约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总结</a:t>
            </a:r>
          </a:p>
        </p:txBody>
      </p:sp>
      <p:sp>
        <p:nvSpPr>
          <p:cNvPr id="256" name="NFT的现状…"/>
          <p:cNvSpPr txBox="1"/>
          <p:nvPr/>
        </p:nvSpPr>
        <p:spPr>
          <a:xfrm>
            <a:off x="1332114" y="3381645"/>
            <a:ext cx="21220684" cy="837686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NFT的现状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绝大部分NFT主要用于交易投机目的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NFT缺少足够的细粒度</a:t>
            </a:r>
          </a:p>
          <a:p>
            <a:pPr lvl="1"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NFT没有形成一个链上的关系网</a:t>
            </a:r>
          </a:p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</a:p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原因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ERC721是一个非常基础和老旧（2018年1月）的NFT技术标准，没有提供任何高级功能。</a:t>
            </a:r>
          </a:p>
        </p:txBody>
      </p:sp>
      <p:pic>
        <p:nvPicPr>
          <p:cNvPr id="257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总结</a:t>
            </a:r>
          </a:p>
        </p:txBody>
      </p:sp>
      <p:sp>
        <p:nvSpPr>
          <p:cNvPr id="260" name="关于下一代NFT的观点：…"/>
          <p:cNvSpPr txBox="1"/>
          <p:nvPr/>
        </p:nvSpPr>
        <p:spPr>
          <a:xfrm>
            <a:off x="1051876" y="3192208"/>
            <a:ext cx="8477868" cy="8393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关于下一代NFT的观点：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由类似RMRK的前向兼容ERC721的可组合NFT标准确立宏观发展方向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开发者和创作者友好的开发交互模型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减少对中心化索引的需求，在确保去中心化基础上追求效率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在应用面上取得更多有效进展</a:t>
            </a:r>
          </a:p>
        </p:txBody>
      </p:sp>
      <p:pic>
        <p:nvPicPr>
          <p:cNvPr id="261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可组合性…"/>
          <p:cNvSpPr/>
          <p:nvPr/>
        </p:nvSpPr>
        <p:spPr>
          <a:xfrm>
            <a:off x="9994598" y="3203526"/>
            <a:ext cx="6768990" cy="4122152"/>
          </a:xfrm>
          <a:prstGeom prst="roundRect">
            <a:avLst>
              <a:gd name="adj" fmla="val 3897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可组合性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将NFT领域的交互能力带到一个新的高度</a:t>
            </a:r>
          </a:p>
        </p:txBody>
      </p:sp>
      <p:sp>
        <p:nvSpPr>
          <p:cNvPr id="263" name="用户友好…"/>
          <p:cNvSpPr/>
          <p:nvPr/>
        </p:nvSpPr>
        <p:spPr>
          <a:xfrm>
            <a:off x="16890148" y="3203526"/>
            <a:ext cx="6768991" cy="4122152"/>
          </a:xfrm>
          <a:prstGeom prst="roundRect">
            <a:avLst>
              <a:gd name="adj" fmla="val 3897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用户友好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在确保用户友好性和开发人员友好性的前提下追求更好的性能</a:t>
            </a:r>
          </a:p>
        </p:txBody>
      </p:sp>
      <p:sp>
        <p:nvSpPr>
          <p:cNvPr id="264" name="去中心化优先…"/>
          <p:cNvSpPr/>
          <p:nvPr/>
        </p:nvSpPr>
        <p:spPr>
          <a:xfrm>
            <a:off x="9994598" y="7451855"/>
            <a:ext cx="6768990" cy="4122152"/>
          </a:xfrm>
          <a:prstGeom prst="roundRect">
            <a:avLst>
              <a:gd name="adj" fmla="val 3725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去中心化优先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减少对中心化索引的需求，并在确保去中心化的基础上追求效率</a:t>
            </a:r>
          </a:p>
        </p:txBody>
      </p:sp>
      <p:sp>
        <p:nvSpPr>
          <p:cNvPr id="265" name="实用性…"/>
          <p:cNvSpPr/>
          <p:nvPr/>
        </p:nvSpPr>
        <p:spPr>
          <a:xfrm>
            <a:off x="16890148" y="7451855"/>
            <a:ext cx="6768991" cy="4122152"/>
          </a:xfrm>
          <a:prstGeom prst="roundRect">
            <a:avLst>
              <a:gd name="adj" fmla="val 3725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实用性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基于可组合性所带来的各种应用潜力，在实用性方面进行更多的探索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短期计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短期计划</a:t>
            </a:r>
          </a:p>
        </p:txBody>
      </p:sp>
      <p:pic>
        <p:nvPicPr>
          <p:cNvPr id="268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提供ERC721 -&gt; Lightm的可逆迁移方案…"/>
          <p:cNvSpPr/>
          <p:nvPr/>
        </p:nvSpPr>
        <p:spPr>
          <a:xfrm>
            <a:off x="1287280" y="3414187"/>
            <a:ext cx="13683152" cy="2154681"/>
          </a:xfrm>
          <a:prstGeom prst="roundRect">
            <a:avLst>
              <a:gd name="adj" fmla="val 4851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提供ERC721 -&gt; Lightm的可逆迁移方案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帮助ERC721项目方没有后顾之忧地转移到可组合性NFT</a:t>
            </a:r>
          </a:p>
        </p:txBody>
      </p:sp>
      <p:sp>
        <p:nvSpPr>
          <p:cNvPr id="270" name="提供一个AMM交易市场…"/>
          <p:cNvSpPr/>
          <p:nvPr/>
        </p:nvSpPr>
        <p:spPr>
          <a:xfrm>
            <a:off x="1252170" y="5888184"/>
            <a:ext cx="13683152" cy="2340998"/>
          </a:xfrm>
          <a:prstGeom prst="roundRect">
            <a:avLst>
              <a:gd name="adj" fmla="val 7242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提供一个AMM交易市场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不可否认，交易是NFT不可分割的一部分，也是目前吸引存量用户的最有效方式</a:t>
            </a:r>
          </a:p>
        </p:txBody>
      </p:sp>
      <p:sp>
        <p:nvSpPr>
          <p:cNvPr id="271" name="AIGC探索…"/>
          <p:cNvSpPr/>
          <p:nvPr/>
        </p:nvSpPr>
        <p:spPr>
          <a:xfrm>
            <a:off x="1252170" y="8548498"/>
            <a:ext cx="13683152" cy="3093123"/>
          </a:xfrm>
          <a:prstGeom prst="roundRect">
            <a:avLst>
              <a:gd name="adj" fmla="val 5481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AIGC探索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AIGC可以帮助大量普通用户构建自己的作品，帮助将用户的灵感转化为真实的作品，我们将探索机器学习版权的相关信息</a:t>
            </a:r>
          </a:p>
        </p:txBody>
      </p:sp>
      <p:sp>
        <p:nvSpPr>
          <p:cNvPr id="272" name="用户体验的持续优化…"/>
          <p:cNvSpPr/>
          <p:nvPr/>
        </p:nvSpPr>
        <p:spPr>
          <a:xfrm>
            <a:off x="15388121" y="3414187"/>
            <a:ext cx="8408125" cy="4724511"/>
          </a:xfrm>
          <a:prstGeom prst="roundRect">
            <a:avLst>
              <a:gd name="adj" fmla="val 2242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用户体验的持续优化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为创建者和开发人员提供丰富有用的README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更好的页面性能和更优秀的交互体验</a:t>
            </a:r>
          </a:p>
        </p:txBody>
      </p:sp>
      <p:sp>
        <p:nvSpPr>
          <p:cNvPr id="273" name="追求去中心化自治…"/>
          <p:cNvSpPr/>
          <p:nvPr/>
        </p:nvSpPr>
        <p:spPr>
          <a:xfrm>
            <a:off x="15388121" y="8548498"/>
            <a:ext cx="8408125" cy="3093123"/>
          </a:xfrm>
          <a:prstGeom prst="roundRect">
            <a:avLst>
              <a:gd name="adj" fmla="val 3424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152400" marR="152400" algn="l" defTabSz="825500">
              <a:defRPr b="1" sz="3600">
                <a:solidFill>
                  <a:srgbClr val="000000"/>
                </a:solidFill>
              </a:defRPr>
            </a:pPr>
            <a:r>
              <a:t>追求去中心化自治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我们将探索类似于Curve的Ve代币模型，从短期的核心团队维护发展到长期的社区自治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2022.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2022.12</a:t>
            </a:r>
          </a:p>
        </p:txBody>
      </p:sp>
      <p:sp>
        <p:nvSpPr>
          <p:cNvPr id="276" name="Than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277" name="contact@lightm.xy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contact@lightm.xyz</a:t>
            </a:r>
          </a:p>
        </p:txBody>
      </p:sp>
      <p:pic>
        <p:nvPicPr>
          <p:cNvPr id="278" name="LightmDark.png" descr="Lightm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71185" y="-1638300"/>
            <a:ext cx="16992601" cy="1699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56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静态的…"/>
          <p:cNvSpPr/>
          <p:nvPr/>
        </p:nvSpPr>
        <p:spPr>
          <a:xfrm>
            <a:off x="1266228" y="4469103"/>
            <a:ext cx="7266088" cy="4777794"/>
          </a:xfrm>
          <a:prstGeom prst="roundRect">
            <a:avLst>
              <a:gd name="adj" fmla="val 3190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静态的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大多数nft几乎仍然是静态图像，几乎只展示出NFT交易炒作的用例价值</a:t>
            </a:r>
          </a:p>
        </p:txBody>
      </p:sp>
      <p:sp>
        <p:nvSpPr>
          <p:cNvPr id="158" name="分离的…"/>
          <p:cNvSpPr/>
          <p:nvPr/>
        </p:nvSpPr>
        <p:spPr>
          <a:xfrm>
            <a:off x="8731387" y="4469103"/>
            <a:ext cx="7266087" cy="4777794"/>
          </a:xfrm>
          <a:prstGeom prst="roundRect">
            <a:avLst>
              <a:gd name="adj" fmla="val 3190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分离的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NFT之间的潜在联系无法在链上得到体现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（本应是父子关系的NFT，目前在链上其实属于毫无关联的两个Collection）</a:t>
            </a:r>
          </a:p>
        </p:txBody>
      </p:sp>
      <p:sp>
        <p:nvSpPr>
          <p:cNvPr id="159" name="细粒度不够…"/>
          <p:cNvSpPr/>
          <p:nvPr/>
        </p:nvSpPr>
        <p:spPr>
          <a:xfrm>
            <a:off x="16196546" y="4469103"/>
            <a:ext cx="7266087" cy="4777794"/>
          </a:xfrm>
          <a:prstGeom prst="roundRect">
            <a:avLst>
              <a:gd name="adj" fmla="val 3084"/>
            </a:avLst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细粒度不够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一些可以得到进一步分割的部分选择了妥协，因为没有好的实现方式</a:t>
            </a:r>
          </a:p>
          <a:p>
            <a:pPr marL="203200" marR="203200" algn="l"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（NFT角色的装扮应该是可拆分的）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62" name="截屏2022-12-22 17.54.40.png" descr="截屏2022-12-22 17.5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40" y="3337165"/>
            <a:ext cx="13014217" cy="64998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3" name="没有人关心实用性…"/>
          <p:cNvSpPr txBox="1"/>
          <p:nvPr/>
        </p:nvSpPr>
        <p:spPr>
          <a:xfrm>
            <a:off x="14193277" y="3341126"/>
            <a:ext cx="9914944" cy="649195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 defTabSz="825500">
              <a:defRPr b="1" sz="5500">
                <a:solidFill>
                  <a:srgbClr val="000000"/>
                </a:solidFill>
              </a:defRPr>
            </a:pPr>
            <a:r>
              <a:t>没有人关心实用性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Blur构建了一个交易员更青睐的NFT交易平台。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这其实也很清晰地表现了现在NFT的主要用例：参与交易。</a:t>
            </a:r>
          </a:p>
        </p:txBody>
      </p:sp>
      <p:pic>
        <p:nvPicPr>
          <p:cNvPr id="164" name="Lightm.png" descr="Ligh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NFT的现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NFT的现状</a:t>
            </a:r>
          </a:p>
        </p:txBody>
      </p:sp>
      <p:pic>
        <p:nvPicPr>
          <p:cNvPr id="168" name="截屏2022-12-22 18.02.07.png" descr="截屏2022-12-22 18.02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839" y="2908313"/>
            <a:ext cx="12502486" cy="51848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9" name="截屏2022-12-22 18.04.40.png" descr="截屏2022-12-22 18.04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852" y="8514319"/>
            <a:ext cx="8878814" cy="42967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0" name="大玩家暗示了未来趋势…"/>
          <p:cNvSpPr txBox="1"/>
          <p:nvPr/>
        </p:nvSpPr>
        <p:spPr>
          <a:xfrm>
            <a:off x="13766848" y="2928589"/>
            <a:ext cx="10344808" cy="998952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大玩家暗示了未来趋势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这是从Azuki那里的一些发现。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上: 角色的一些组成部分（比如Clothing，Headgear等）应该能够被分离为单独的NFT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左下: 官方Azuki的各种行动表明了他们对可拆卸NFT的进一步追求，但对于ERC721，他们无法将这些想法推进到链上（所以他们以链下的方式实现这些想法）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右下: 自有IP的跨Collection展示（Azuki与Beanz同台出现）</a:t>
            </a:r>
          </a:p>
        </p:txBody>
      </p:sp>
      <p:pic>
        <p:nvPicPr>
          <p:cNvPr id="171" name="截屏2022-12-22 18.27.09.png" descr="截屏2022-12-22 18.27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1383" y="8488777"/>
            <a:ext cx="3353749" cy="43477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174" name="可组合性…"/>
          <p:cNvSpPr txBox="1"/>
          <p:nvPr/>
        </p:nvSpPr>
        <p:spPr>
          <a:xfrm>
            <a:off x="1332114" y="3381645"/>
            <a:ext cx="21882911" cy="5128559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可组合性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下一代NFT将拥有可组合性。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更有说服力地说，可组合性，因为它带来了几乎无限的可能性，在大量可能性中能诞生出大量的作品，这些作品中取得成功的那些，都一定程度上是被可组合性成就的。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并且我们在Web3领域已经有先例：Defi，展示了可组合性的巨大潜力。</a:t>
            </a:r>
          </a:p>
        </p:txBody>
      </p:sp>
      <p:pic>
        <p:nvPicPr>
          <p:cNvPr id="175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090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5335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21066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55822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86311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851555" y="9379187"/>
            <a:ext cx="2272354" cy="22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Badge_Maker.png" descr="Badge_Mak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90578" y="9379187"/>
            <a:ext cx="2272355" cy="227235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he copyright of the icons are owned by the corresponding brand. If there is any infringement, please contact us to delete it."/>
          <p:cNvSpPr txBox="1"/>
          <p:nvPr/>
        </p:nvSpPr>
        <p:spPr>
          <a:xfrm>
            <a:off x="116061" y="13366674"/>
            <a:ext cx="11371784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The copyright of the icons are owned by the corresponding brand. If there is any infringement, please contact us to delete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186" name="RMRK…"/>
          <p:cNvSpPr txBox="1"/>
          <p:nvPr/>
        </p:nvSpPr>
        <p:spPr>
          <a:xfrm>
            <a:off x="13210455" y="3355065"/>
            <a:ext cx="10517370" cy="889576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RMRK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下一代NFT的基石标准，包含3个核心特性：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嵌套性(EIP-6059)：</a:t>
            </a:r>
            <a:r>
              <a:t>NFT可以持有NFT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多资源(EIP-5773)：</a:t>
            </a:r>
            <a:r>
              <a:t>NFT会基于它当前所处环境的上下文给出不同的输出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rPr b="1"/>
              <a:t>可装备：</a:t>
            </a:r>
            <a:r>
              <a:t>NFT可以装备它的子NFT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他们在Kusama上运行了超过1年的PoC（概念证明），这是NFT可组合性巨大潜力的有力初步证明</a:t>
            </a:r>
          </a:p>
        </p:txBody>
      </p:sp>
      <p:grpSp>
        <p:nvGrpSpPr>
          <p:cNvPr id="189" name="成组"/>
          <p:cNvGrpSpPr/>
          <p:nvPr/>
        </p:nvGrpSpPr>
        <p:grpSpPr>
          <a:xfrm>
            <a:off x="1424937" y="3355065"/>
            <a:ext cx="7012786" cy="3452737"/>
            <a:chOff x="0" y="0"/>
            <a:chExt cx="7012785" cy="3452735"/>
          </a:xfrm>
        </p:grpSpPr>
        <p:pic>
          <p:nvPicPr>
            <p:cNvPr id="18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012786" cy="2399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Nestable"/>
            <p:cNvSpPr txBox="1"/>
            <p:nvPr/>
          </p:nvSpPr>
          <p:spPr>
            <a:xfrm>
              <a:off x="2845281" y="2991370"/>
              <a:ext cx="132222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Nestable</a:t>
              </a:r>
            </a:p>
          </p:txBody>
        </p:sp>
      </p:grpSp>
      <p:grpSp>
        <p:nvGrpSpPr>
          <p:cNvPr id="197" name="成组"/>
          <p:cNvGrpSpPr/>
          <p:nvPr/>
        </p:nvGrpSpPr>
        <p:grpSpPr>
          <a:xfrm>
            <a:off x="1530254" y="7650204"/>
            <a:ext cx="6802151" cy="4119073"/>
            <a:chOff x="0" y="0"/>
            <a:chExt cx="6802149" cy="4119072"/>
          </a:xfrm>
        </p:grpSpPr>
        <p:sp>
          <p:nvSpPr>
            <p:cNvPr id="190" name="音符"/>
            <p:cNvSpPr/>
            <p:nvPr/>
          </p:nvSpPr>
          <p:spPr>
            <a:xfrm>
              <a:off x="1927820" y="2102191"/>
              <a:ext cx="1143857" cy="137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383" fill="norm" stroke="1" extrusionOk="0">
                  <a:moveTo>
                    <a:pt x="21113" y="0"/>
                  </a:moveTo>
                  <a:lnTo>
                    <a:pt x="6108" y="2350"/>
                  </a:lnTo>
                  <a:lnTo>
                    <a:pt x="6108" y="5125"/>
                  </a:lnTo>
                  <a:lnTo>
                    <a:pt x="6108" y="17126"/>
                  </a:lnTo>
                  <a:cubicBezTo>
                    <a:pt x="5809" y="16937"/>
                    <a:pt x="5437" y="16795"/>
                    <a:pt x="4989" y="16725"/>
                  </a:cubicBezTo>
                  <a:cubicBezTo>
                    <a:pt x="4776" y="16691"/>
                    <a:pt x="4556" y="16675"/>
                    <a:pt x="4334" y="16674"/>
                  </a:cubicBezTo>
                  <a:cubicBezTo>
                    <a:pt x="2785" y="16667"/>
                    <a:pt x="1107" y="17429"/>
                    <a:pt x="363" y="18542"/>
                  </a:cubicBezTo>
                  <a:cubicBezTo>
                    <a:pt x="-487" y="19815"/>
                    <a:pt x="205" y="21063"/>
                    <a:pt x="1909" y="21332"/>
                  </a:cubicBezTo>
                  <a:cubicBezTo>
                    <a:pt x="3613" y="21600"/>
                    <a:pt x="5685" y="20787"/>
                    <a:pt x="6535" y="19514"/>
                  </a:cubicBezTo>
                  <a:cubicBezTo>
                    <a:pt x="6784" y="19141"/>
                    <a:pt x="6886" y="18773"/>
                    <a:pt x="6884" y="18428"/>
                  </a:cubicBezTo>
                  <a:lnTo>
                    <a:pt x="6892" y="18428"/>
                  </a:lnTo>
                  <a:lnTo>
                    <a:pt x="6892" y="5003"/>
                  </a:lnTo>
                  <a:lnTo>
                    <a:pt x="20329" y="2901"/>
                  </a:lnTo>
                  <a:lnTo>
                    <a:pt x="20329" y="15019"/>
                  </a:lnTo>
                  <a:cubicBezTo>
                    <a:pt x="20028" y="14827"/>
                    <a:pt x="19654" y="14682"/>
                    <a:pt x="19201" y="14611"/>
                  </a:cubicBezTo>
                  <a:cubicBezTo>
                    <a:pt x="18988" y="14577"/>
                    <a:pt x="18768" y="14561"/>
                    <a:pt x="18546" y="14560"/>
                  </a:cubicBezTo>
                  <a:cubicBezTo>
                    <a:pt x="16997" y="14553"/>
                    <a:pt x="15319" y="15315"/>
                    <a:pt x="14575" y="16428"/>
                  </a:cubicBezTo>
                  <a:cubicBezTo>
                    <a:pt x="13725" y="17701"/>
                    <a:pt x="14417" y="18949"/>
                    <a:pt x="16121" y="19218"/>
                  </a:cubicBezTo>
                  <a:cubicBezTo>
                    <a:pt x="17825" y="19486"/>
                    <a:pt x="19897" y="18673"/>
                    <a:pt x="20747" y="17400"/>
                  </a:cubicBezTo>
                  <a:cubicBezTo>
                    <a:pt x="20960" y="17081"/>
                    <a:pt x="21077" y="16763"/>
                    <a:pt x="21104" y="16462"/>
                  </a:cubicBezTo>
                  <a:lnTo>
                    <a:pt x="21113" y="16462"/>
                  </a:lnTo>
                  <a:lnTo>
                    <a:pt x="21113" y="2777"/>
                  </a:lnTo>
                  <a:lnTo>
                    <a:pt x="21113" y="381"/>
                  </a:lnTo>
                  <a:lnTo>
                    <a:pt x="2111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1" name="When you wanna listen"/>
            <p:cNvSpPr txBox="1"/>
            <p:nvPr/>
          </p:nvSpPr>
          <p:spPr>
            <a:xfrm>
              <a:off x="0" y="1489922"/>
              <a:ext cx="326440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When you wanna listen</a:t>
              </a:r>
            </a:p>
          </p:txBody>
        </p:sp>
        <p:sp>
          <p:nvSpPr>
            <p:cNvPr id="192" name="打开的书本"/>
            <p:cNvSpPr/>
            <p:nvPr/>
          </p:nvSpPr>
          <p:spPr>
            <a:xfrm>
              <a:off x="3785983" y="2180013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" name="耳机"/>
            <p:cNvSpPr/>
            <p:nvPr/>
          </p:nvSpPr>
          <p:spPr>
            <a:xfrm>
              <a:off x="1851310" y="0"/>
              <a:ext cx="1296877" cy="1241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fill="norm" stroke="1" extrusionOk="0">
                  <a:moveTo>
                    <a:pt x="10800" y="0"/>
                  </a:moveTo>
                  <a:cubicBezTo>
                    <a:pt x="4844" y="0"/>
                    <a:pt x="0" y="4546"/>
                    <a:pt x="0" y="10137"/>
                  </a:cubicBezTo>
                  <a:lnTo>
                    <a:pt x="0" y="17707"/>
                  </a:lnTo>
                  <a:cubicBezTo>
                    <a:pt x="0" y="18367"/>
                    <a:pt x="513" y="18899"/>
                    <a:pt x="1139" y="18899"/>
                  </a:cubicBezTo>
                  <a:cubicBezTo>
                    <a:pt x="1771" y="18899"/>
                    <a:pt x="2278" y="18362"/>
                    <a:pt x="2278" y="17707"/>
                  </a:cubicBezTo>
                  <a:lnTo>
                    <a:pt x="2278" y="10137"/>
                  </a:lnTo>
                  <a:cubicBezTo>
                    <a:pt x="2278" y="5861"/>
                    <a:pt x="6097" y="2380"/>
                    <a:pt x="10795" y="2380"/>
                  </a:cubicBezTo>
                  <a:cubicBezTo>
                    <a:pt x="15492" y="2380"/>
                    <a:pt x="19309" y="5861"/>
                    <a:pt x="19309" y="10137"/>
                  </a:cubicBezTo>
                  <a:lnTo>
                    <a:pt x="19309" y="17707"/>
                  </a:lnTo>
                  <a:cubicBezTo>
                    <a:pt x="19309" y="18367"/>
                    <a:pt x="19822" y="18899"/>
                    <a:pt x="20448" y="18899"/>
                  </a:cubicBezTo>
                  <a:cubicBezTo>
                    <a:pt x="21075" y="18899"/>
                    <a:pt x="21589" y="18362"/>
                    <a:pt x="21589" y="17707"/>
                  </a:cubicBezTo>
                  <a:lnTo>
                    <a:pt x="21589" y="10137"/>
                  </a:lnTo>
                  <a:cubicBezTo>
                    <a:pt x="21600" y="4546"/>
                    <a:pt x="16756" y="0"/>
                    <a:pt x="10800" y="0"/>
                  </a:cubicBezTo>
                  <a:close/>
                  <a:moveTo>
                    <a:pt x="4121" y="12089"/>
                  </a:moveTo>
                  <a:cubicBezTo>
                    <a:pt x="3840" y="12089"/>
                    <a:pt x="3613" y="12326"/>
                    <a:pt x="3613" y="12619"/>
                  </a:cubicBezTo>
                  <a:lnTo>
                    <a:pt x="3613" y="21071"/>
                  </a:lnTo>
                  <a:cubicBezTo>
                    <a:pt x="3613" y="21364"/>
                    <a:pt x="3845" y="21600"/>
                    <a:pt x="4121" y="21600"/>
                  </a:cubicBezTo>
                  <a:lnTo>
                    <a:pt x="7312" y="21600"/>
                  </a:lnTo>
                  <a:cubicBezTo>
                    <a:pt x="7593" y="21600"/>
                    <a:pt x="7820" y="21364"/>
                    <a:pt x="7820" y="21071"/>
                  </a:cubicBezTo>
                  <a:lnTo>
                    <a:pt x="7820" y="12619"/>
                  </a:lnTo>
                  <a:cubicBezTo>
                    <a:pt x="7820" y="12326"/>
                    <a:pt x="7593" y="12089"/>
                    <a:pt x="7312" y="12089"/>
                  </a:cubicBezTo>
                  <a:lnTo>
                    <a:pt x="4121" y="12089"/>
                  </a:lnTo>
                  <a:close/>
                  <a:moveTo>
                    <a:pt x="14288" y="12089"/>
                  </a:moveTo>
                  <a:cubicBezTo>
                    <a:pt x="14007" y="12089"/>
                    <a:pt x="13780" y="12326"/>
                    <a:pt x="13780" y="12619"/>
                  </a:cubicBezTo>
                  <a:lnTo>
                    <a:pt x="13780" y="21071"/>
                  </a:lnTo>
                  <a:cubicBezTo>
                    <a:pt x="13780" y="21364"/>
                    <a:pt x="14007" y="21600"/>
                    <a:pt x="14288" y="21600"/>
                  </a:cubicBezTo>
                  <a:lnTo>
                    <a:pt x="17479" y="21600"/>
                  </a:lnTo>
                  <a:cubicBezTo>
                    <a:pt x="17754" y="21600"/>
                    <a:pt x="17987" y="21364"/>
                    <a:pt x="17987" y="21071"/>
                  </a:cubicBezTo>
                  <a:lnTo>
                    <a:pt x="17987" y="12619"/>
                  </a:lnTo>
                  <a:cubicBezTo>
                    <a:pt x="17987" y="12326"/>
                    <a:pt x="17759" y="12089"/>
                    <a:pt x="17479" y="12089"/>
                  </a:cubicBezTo>
                  <a:lnTo>
                    <a:pt x="14288" y="120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眼镜"/>
            <p:cNvSpPr/>
            <p:nvPr/>
          </p:nvSpPr>
          <p:spPr>
            <a:xfrm>
              <a:off x="3678864" y="332261"/>
              <a:ext cx="1531179" cy="57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fill="norm" stroke="1" extrusionOk="0">
                  <a:moveTo>
                    <a:pt x="5492" y="0"/>
                  </a:moveTo>
                  <a:cubicBezTo>
                    <a:pt x="4405" y="0"/>
                    <a:pt x="3384" y="1131"/>
                    <a:pt x="2617" y="3165"/>
                  </a:cubicBezTo>
                  <a:cubicBezTo>
                    <a:pt x="2081" y="4583"/>
                    <a:pt x="1714" y="6332"/>
                    <a:pt x="1541" y="8237"/>
                  </a:cubicBezTo>
                  <a:lnTo>
                    <a:pt x="0" y="8237"/>
                  </a:lnTo>
                  <a:lnTo>
                    <a:pt x="0" y="11460"/>
                  </a:lnTo>
                  <a:lnTo>
                    <a:pt x="1432" y="11460"/>
                  </a:lnTo>
                  <a:cubicBezTo>
                    <a:pt x="1459" y="12291"/>
                    <a:pt x="1466" y="12361"/>
                    <a:pt x="1471" y="12404"/>
                  </a:cubicBezTo>
                  <a:cubicBezTo>
                    <a:pt x="1601" y="14668"/>
                    <a:pt x="1990" y="16759"/>
                    <a:pt x="2617" y="18421"/>
                  </a:cubicBezTo>
                  <a:cubicBezTo>
                    <a:pt x="3384" y="20455"/>
                    <a:pt x="4411" y="21586"/>
                    <a:pt x="5492" y="21586"/>
                  </a:cubicBezTo>
                  <a:cubicBezTo>
                    <a:pt x="7638" y="21586"/>
                    <a:pt x="9421" y="17129"/>
                    <a:pt x="9546" y="11442"/>
                  </a:cubicBezTo>
                  <a:lnTo>
                    <a:pt x="9553" y="11173"/>
                  </a:lnTo>
                  <a:lnTo>
                    <a:pt x="9639" y="11030"/>
                  </a:lnTo>
                  <a:cubicBezTo>
                    <a:pt x="9898" y="10600"/>
                    <a:pt x="10304" y="10054"/>
                    <a:pt x="10801" y="10054"/>
                  </a:cubicBezTo>
                  <a:cubicBezTo>
                    <a:pt x="11298" y="10054"/>
                    <a:pt x="11704" y="10600"/>
                    <a:pt x="11963" y="11030"/>
                  </a:cubicBezTo>
                  <a:lnTo>
                    <a:pt x="12049" y="11173"/>
                  </a:lnTo>
                  <a:lnTo>
                    <a:pt x="12054" y="11442"/>
                  </a:lnTo>
                  <a:cubicBezTo>
                    <a:pt x="12184" y="17129"/>
                    <a:pt x="13962" y="21571"/>
                    <a:pt x="16108" y="21586"/>
                  </a:cubicBezTo>
                  <a:cubicBezTo>
                    <a:pt x="17195" y="21600"/>
                    <a:pt x="18218" y="20469"/>
                    <a:pt x="18985" y="18421"/>
                  </a:cubicBezTo>
                  <a:cubicBezTo>
                    <a:pt x="19607" y="16773"/>
                    <a:pt x="20001" y="14668"/>
                    <a:pt x="20130" y="12404"/>
                  </a:cubicBezTo>
                  <a:cubicBezTo>
                    <a:pt x="20136" y="12361"/>
                    <a:pt x="20141" y="12291"/>
                    <a:pt x="20168" y="11460"/>
                  </a:cubicBezTo>
                  <a:lnTo>
                    <a:pt x="21600" y="11460"/>
                  </a:lnTo>
                  <a:lnTo>
                    <a:pt x="21600" y="8237"/>
                  </a:lnTo>
                  <a:lnTo>
                    <a:pt x="20071" y="8237"/>
                  </a:lnTo>
                  <a:cubicBezTo>
                    <a:pt x="19898" y="6332"/>
                    <a:pt x="19536" y="4583"/>
                    <a:pt x="18995" y="3165"/>
                  </a:cubicBezTo>
                  <a:cubicBezTo>
                    <a:pt x="18228" y="1131"/>
                    <a:pt x="17207" y="0"/>
                    <a:pt x="16120" y="0"/>
                  </a:cubicBezTo>
                  <a:cubicBezTo>
                    <a:pt x="16099" y="0"/>
                    <a:pt x="16071" y="0"/>
                    <a:pt x="16049" y="0"/>
                  </a:cubicBezTo>
                  <a:cubicBezTo>
                    <a:pt x="14276" y="86"/>
                    <a:pt x="12709" y="3262"/>
                    <a:pt x="12211" y="7789"/>
                  </a:cubicBezTo>
                  <a:lnTo>
                    <a:pt x="12147" y="8362"/>
                  </a:lnTo>
                  <a:lnTo>
                    <a:pt x="11941" y="8134"/>
                  </a:lnTo>
                  <a:cubicBezTo>
                    <a:pt x="11644" y="7819"/>
                    <a:pt x="11255" y="7489"/>
                    <a:pt x="10806" y="7489"/>
                  </a:cubicBezTo>
                  <a:cubicBezTo>
                    <a:pt x="10357" y="7489"/>
                    <a:pt x="9968" y="7804"/>
                    <a:pt x="9671" y="8134"/>
                  </a:cubicBezTo>
                  <a:lnTo>
                    <a:pt x="9465" y="8362"/>
                  </a:lnTo>
                  <a:lnTo>
                    <a:pt x="9400" y="7789"/>
                  </a:lnTo>
                  <a:cubicBezTo>
                    <a:pt x="8909" y="3262"/>
                    <a:pt x="7336" y="72"/>
                    <a:pt x="5563" y="0"/>
                  </a:cubicBezTo>
                  <a:cubicBezTo>
                    <a:pt x="5541" y="0"/>
                    <a:pt x="5513" y="0"/>
                    <a:pt x="5492" y="0"/>
                  </a:cubicBezTo>
                  <a:close/>
                  <a:moveTo>
                    <a:pt x="16120" y="3120"/>
                  </a:moveTo>
                  <a:cubicBezTo>
                    <a:pt x="17709" y="3120"/>
                    <a:pt x="19005" y="6559"/>
                    <a:pt x="19005" y="10770"/>
                  </a:cubicBezTo>
                  <a:cubicBezTo>
                    <a:pt x="19005" y="12833"/>
                    <a:pt x="18703" y="14754"/>
                    <a:pt x="18157" y="16200"/>
                  </a:cubicBezTo>
                  <a:cubicBezTo>
                    <a:pt x="17622" y="17619"/>
                    <a:pt x="16919" y="18406"/>
                    <a:pt x="16167" y="18434"/>
                  </a:cubicBezTo>
                  <a:cubicBezTo>
                    <a:pt x="16151" y="18434"/>
                    <a:pt x="16130" y="18434"/>
                    <a:pt x="16113" y="18434"/>
                  </a:cubicBezTo>
                  <a:cubicBezTo>
                    <a:pt x="15346" y="18434"/>
                    <a:pt x="14622" y="17634"/>
                    <a:pt x="14076" y="16187"/>
                  </a:cubicBezTo>
                  <a:cubicBezTo>
                    <a:pt x="13530" y="14740"/>
                    <a:pt x="13233" y="12819"/>
                    <a:pt x="13233" y="10770"/>
                  </a:cubicBezTo>
                  <a:cubicBezTo>
                    <a:pt x="13233" y="6559"/>
                    <a:pt x="14531" y="3106"/>
                    <a:pt x="16120" y="3120"/>
                  </a:cubicBezTo>
                  <a:close/>
                  <a:moveTo>
                    <a:pt x="5487" y="3151"/>
                  </a:moveTo>
                  <a:cubicBezTo>
                    <a:pt x="7076" y="3137"/>
                    <a:pt x="8373" y="6572"/>
                    <a:pt x="8373" y="10797"/>
                  </a:cubicBezTo>
                  <a:cubicBezTo>
                    <a:pt x="8379" y="12817"/>
                    <a:pt x="8082" y="14740"/>
                    <a:pt x="7536" y="16187"/>
                  </a:cubicBezTo>
                  <a:cubicBezTo>
                    <a:pt x="6990" y="17648"/>
                    <a:pt x="6265" y="18434"/>
                    <a:pt x="5492" y="18434"/>
                  </a:cubicBezTo>
                  <a:cubicBezTo>
                    <a:pt x="5475" y="18434"/>
                    <a:pt x="5454" y="18434"/>
                    <a:pt x="5438" y="18434"/>
                  </a:cubicBezTo>
                  <a:cubicBezTo>
                    <a:pt x="4686" y="18406"/>
                    <a:pt x="3985" y="17604"/>
                    <a:pt x="3449" y="16200"/>
                  </a:cubicBezTo>
                  <a:cubicBezTo>
                    <a:pt x="2903" y="14754"/>
                    <a:pt x="2600" y="12831"/>
                    <a:pt x="2600" y="10797"/>
                  </a:cubicBezTo>
                  <a:cubicBezTo>
                    <a:pt x="2600" y="6586"/>
                    <a:pt x="3892" y="3151"/>
                    <a:pt x="5487" y="31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5" name="When you wanna look"/>
            <p:cNvSpPr txBox="1"/>
            <p:nvPr/>
          </p:nvSpPr>
          <p:spPr>
            <a:xfrm>
              <a:off x="3678864" y="1489922"/>
              <a:ext cx="3123286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When you wanna look</a:t>
              </a:r>
            </a:p>
          </p:txBody>
        </p:sp>
        <p:sp>
          <p:nvSpPr>
            <p:cNvPr id="196" name="Multi-Asset"/>
            <p:cNvSpPr txBox="1"/>
            <p:nvPr/>
          </p:nvSpPr>
          <p:spPr>
            <a:xfrm>
              <a:off x="2684791" y="3657706"/>
              <a:ext cx="166116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Multi-Asset</a:t>
              </a:r>
            </a:p>
          </p:txBody>
        </p:sp>
      </p:grpSp>
      <p:grpSp>
        <p:nvGrpSpPr>
          <p:cNvPr id="207" name="成组"/>
          <p:cNvGrpSpPr/>
          <p:nvPr/>
        </p:nvGrpSpPr>
        <p:grpSpPr>
          <a:xfrm>
            <a:off x="9453686" y="3594896"/>
            <a:ext cx="2740805" cy="6526208"/>
            <a:chOff x="0" y="0"/>
            <a:chExt cx="2740804" cy="6526207"/>
          </a:xfrm>
        </p:grpSpPr>
        <p:grpSp>
          <p:nvGrpSpPr>
            <p:cNvPr id="205" name="成组"/>
            <p:cNvGrpSpPr/>
            <p:nvPr/>
          </p:nvGrpSpPr>
          <p:grpSpPr>
            <a:xfrm>
              <a:off x="0" y="-1"/>
              <a:ext cx="2740805" cy="5651772"/>
              <a:chOff x="0" y="0"/>
              <a:chExt cx="2740804" cy="5651770"/>
            </a:xfrm>
          </p:grpSpPr>
          <p:pic>
            <p:nvPicPr>
              <p:cNvPr id="198" name="lightm-fragment-1.png" descr="lightm-fragment-1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578583"/>
                <a:ext cx="1143856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lightm-fragment-2.png" descr="lightm-fragment-2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596949" y="1578583"/>
                <a:ext cx="1143856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" name="Lightm_outlined.png" descr="Lightm_outlined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2927" y="0"/>
                <a:ext cx="1143857" cy="1143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1" name="线条"/>
              <p:cNvSpPr/>
              <p:nvPr/>
            </p:nvSpPr>
            <p:spPr>
              <a:xfrm flipH="1">
                <a:off x="610752" y="1244643"/>
                <a:ext cx="240901" cy="24090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2" name="线条"/>
              <p:cNvSpPr/>
              <p:nvPr/>
            </p:nvSpPr>
            <p:spPr>
              <a:xfrm>
                <a:off x="1471119" y="1243062"/>
                <a:ext cx="244064" cy="2440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03" name="线条"/>
              <p:cNvSpPr/>
              <p:nvPr/>
            </p:nvSpPr>
            <p:spPr>
              <a:xfrm flipH="1">
                <a:off x="1342976" y="2610658"/>
                <a:ext cx="1" cy="11438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04" name="Lightm.png" descr="Light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105" y="3990026"/>
                <a:ext cx="1661745" cy="1661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6" name="Equippable"/>
            <p:cNvSpPr txBox="1"/>
            <p:nvPr/>
          </p:nvSpPr>
          <p:spPr>
            <a:xfrm>
              <a:off x="542564" y="6064842"/>
              <a:ext cx="165567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Equippable</a:t>
              </a:r>
            </a:p>
          </p:txBody>
        </p:sp>
      </p:grpSp>
      <p:pic>
        <p:nvPicPr>
          <p:cNvPr id="208" name="Lightm.png" descr="Light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线条"/>
          <p:cNvSpPr/>
          <p:nvPr/>
        </p:nvSpPr>
        <p:spPr>
          <a:xfrm>
            <a:off x="1633713" y="7220622"/>
            <a:ext cx="680215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线条"/>
          <p:cNvSpPr/>
          <p:nvPr/>
        </p:nvSpPr>
        <p:spPr>
          <a:xfrm flipV="1">
            <a:off x="9008976" y="3377977"/>
            <a:ext cx="1" cy="768529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13" name="嵌套性…"/>
          <p:cNvSpPr txBox="1"/>
          <p:nvPr/>
        </p:nvSpPr>
        <p:spPr>
          <a:xfrm>
            <a:off x="1255449" y="3161959"/>
            <a:ext cx="10517370" cy="889576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嵌套性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NFT可以持有NFT。这有助于建立NFT之间的关系网络。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例子: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我想以NFT的形式发行一张数字专辑。这张专辑本身就是一个NFT，专辑中的每首歌也都是一个NFT。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借助Nestable，我们可以很容易地表达专辑NFT和歌曲NFT之间的关系。</a:t>
            </a:r>
          </a:p>
        </p:txBody>
      </p:sp>
      <p:pic>
        <p:nvPicPr>
          <p:cNvPr id="214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" name="成组"/>
          <p:cNvGrpSpPr/>
          <p:nvPr/>
        </p:nvGrpSpPr>
        <p:grpSpPr>
          <a:xfrm>
            <a:off x="14673558" y="4142345"/>
            <a:ext cx="6608697" cy="5431310"/>
            <a:chOff x="0" y="0"/>
            <a:chExt cx="6608695" cy="5431309"/>
          </a:xfrm>
        </p:grpSpPr>
        <p:grpSp>
          <p:nvGrpSpPr>
            <p:cNvPr id="221" name="成组"/>
            <p:cNvGrpSpPr/>
            <p:nvPr/>
          </p:nvGrpSpPr>
          <p:grpSpPr>
            <a:xfrm>
              <a:off x="-1" y="0"/>
              <a:ext cx="6608697" cy="5431310"/>
              <a:chOff x="0" y="0"/>
              <a:chExt cx="6608695" cy="5431309"/>
            </a:xfrm>
          </p:grpSpPr>
          <p:sp>
            <p:nvSpPr>
              <p:cNvPr id="215" name="转盘"/>
              <p:cNvSpPr/>
              <p:nvPr/>
            </p:nvSpPr>
            <p:spPr>
              <a:xfrm>
                <a:off x="1804697" y="0"/>
                <a:ext cx="2999303" cy="2314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23" y="0"/>
                    </a:moveTo>
                    <a:cubicBezTo>
                      <a:pt x="410" y="0"/>
                      <a:pt x="0" y="538"/>
                      <a:pt x="0" y="1196"/>
                    </a:cubicBezTo>
                    <a:lnTo>
                      <a:pt x="0" y="20404"/>
                    </a:lnTo>
                    <a:cubicBezTo>
                      <a:pt x="0" y="21062"/>
                      <a:pt x="415" y="21600"/>
                      <a:pt x="923" y="21600"/>
                    </a:cubicBezTo>
                    <a:lnTo>
                      <a:pt x="20677" y="21600"/>
                    </a:lnTo>
                    <a:cubicBezTo>
                      <a:pt x="21190" y="21600"/>
                      <a:pt x="21600" y="21062"/>
                      <a:pt x="21600" y="20404"/>
                    </a:cubicBezTo>
                    <a:lnTo>
                      <a:pt x="21600" y="1196"/>
                    </a:lnTo>
                    <a:cubicBezTo>
                      <a:pt x="21600" y="531"/>
                      <a:pt x="21185" y="0"/>
                      <a:pt x="20677" y="0"/>
                    </a:cubicBezTo>
                    <a:lnTo>
                      <a:pt x="923" y="0"/>
                    </a:lnTo>
                    <a:close/>
                    <a:moveTo>
                      <a:pt x="18324" y="1098"/>
                    </a:moveTo>
                    <a:lnTo>
                      <a:pt x="18643" y="1098"/>
                    </a:lnTo>
                    <a:cubicBezTo>
                      <a:pt x="18680" y="1098"/>
                      <a:pt x="18712" y="1141"/>
                      <a:pt x="18712" y="1190"/>
                    </a:cubicBezTo>
                    <a:lnTo>
                      <a:pt x="18712" y="1797"/>
                    </a:lnTo>
                    <a:cubicBezTo>
                      <a:pt x="18712" y="1839"/>
                      <a:pt x="18729" y="1881"/>
                      <a:pt x="18756" y="1902"/>
                    </a:cubicBezTo>
                    <a:lnTo>
                      <a:pt x="19133" y="2191"/>
                    </a:lnTo>
                    <a:cubicBezTo>
                      <a:pt x="19182" y="2226"/>
                      <a:pt x="19214" y="2296"/>
                      <a:pt x="19214" y="2373"/>
                    </a:cubicBezTo>
                    <a:lnTo>
                      <a:pt x="19214" y="3562"/>
                    </a:lnTo>
                    <a:cubicBezTo>
                      <a:pt x="19214" y="3625"/>
                      <a:pt x="19170" y="3680"/>
                      <a:pt x="19122" y="3680"/>
                    </a:cubicBezTo>
                    <a:lnTo>
                      <a:pt x="18771" y="3680"/>
                    </a:lnTo>
                    <a:cubicBezTo>
                      <a:pt x="18738" y="3680"/>
                      <a:pt x="18707" y="3716"/>
                      <a:pt x="18707" y="3765"/>
                    </a:cubicBezTo>
                    <a:lnTo>
                      <a:pt x="18707" y="3995"/>
                    </a:lnTo>
                    <a:cubicBezTo>
                      <a:pt x="18707" y="4044"/>
                      <a:pt x="18733" y="4093"/>
                      <a:pt x="18771" y="4107"/>
                    </a:cubicBezTo>
                    <a:cubicBezTo>
                      <a:pt x="19246" y="4275"/>
                      <a:pt x="19592" y="4835"/>
                      <a:pt x="19592" y="5499"/>
                    </a:cubicBezTo>
                    <a:cubicBezTo>
                      <a:pt x="19609" y="6164"/>
                      <a:pt x="19263" y="6724"/>
                      <a:pt x="18788" y="6892"/>
                    </a:cubicBezTo>
                    <a:cubicBezTo>
                      <a:pt x="18750" y="6906"/>
                      <a:pt x="18723" y="6955"/>
                      <a:pt x="18723" y="7004"/>
                    </a:cubicBezTo>
                    <a:lnTo>
                      <a:pt x="18723" y="13238"/>
                    </a:lnTo>
                    <a:cubicBezTo>
                      <a:pt x="18723" y="14022"/>
                      <a:pt x="18560" y="14799"/>
                      <a:pt x="18258" y="15477"/>
                    </a:cubicBezTo>
                    <a:lnTo>
                      <a:pt x="17556" y="17052"/>
                    </a:lnTo>
                    <a:cubicBezTo>
                      <a:pt x="17540" y="17094"/>
                      <a:pt x="17551" y="17144"/>
                      <a:pt x="17578" y="17165"/>
                    </a:cubicBezTo>
                    <a:lnTo>
                      <a:pt x="17644" y="17214"/>
                    </a:lnTo>
                    <a:cubicBezTo>
                      <a:pt x="17676" y="17235"/>
                      <a:pt x="17686" y="17290"/>
                      <a:pt x="17664" y="17325"/>
                    </a:cubicBezTo>
                    <a:lnTo>
                      <a:pt x="17271" y="18206"/>
                    </a:lnTo>
                    <a:cubicBezTo>
                      <a:pt x="17255" y="18248"/>
                      <a:pt x="17266" y="18299"/>
                      <a:pt x="17293" y="18320"/>
                    </a:cubicBezTo>
                    <a:lnTo>
                      <a:pt x="18577" y="19278"/>
                    </a:lnTo>
                    <a:cubicBezTo>
                      <a:pt x="18609" y="19299"/>
                      <a:pt x="18620" y="19354"/>
                      <a:pt x="18599" y="19389"/>
                    </a:cubicBezTo>
                    <a:lnTo>
                      <a:pt x="18562" y="19475"/>
                    </a:lnTo>
                    <a:cubicBezTo>
                      <a:pt x="18545" y="19517"/>
                      <a:pt x="18501" y="19529"/>
                      <a:pt x="18474" y="19501"/>
                    </a:cubicBezTo>
                    <a:lnTo>
                      <a:pt x="17195" y="18550"/>
                    </a:lnTo>
                    <a:cubicBezTo>
                      <a:pt x="17163" y="18529"/>
                      <a:pt x="17125" y="18543"/>
                      <a:pt x="17109" y="18578"/>
                    </a:cubicBezTo>
                    <a:lnTo>
                      <a:pt x="17006" y="18810"/>
                    </a:lnTo>
                    <a:cubicBezTo>
                      <a:pt x="16990" y="18852"/>
                      <a:pt x="17001" y="18900"/>
                      <a:pt x="17028" y="18921"/>
                    </a:cubicBezTo>
                    <a:lnTo>
                      <a:pt x="17141" y="19004"/>
                    </a:lnTo>
                    <a:cubicBezTo>
                      <a:pt x="17173" y="19025"/>
                      <a:pt x="17185" y="19081"/>
                      <a:pt x="17163" y="19116"/>
                    </a:cubicBezTo>
                    <a:lnTo>
                      <a:pt x="16537" y="20515"/>
                    </a:lnTo>
                    <a:cubicBezTo>
                      <a:pt x="16521" y="20557"/>
                      <a:pt x="16476" y="20572"/>
                      <a:pt x="16449" y="20544"/>
                    </a:cubicBezTo>
                    <a:lnTo>
                      <a:pt x="15370" y="19733"/>
                    </a:lnTo>
                    <a:cubicBezTo>
                      <a:pt x="15337" y="19712"/>
                      <a:pt x="15328" y="19656"/>
                      <a:pt x="15349" y="19621"/>
                    </a:cubicBezTo>
                    <a:lnTo>
                      <a:pt x="15975" y="18222"/>
                    </a:lnTo>
                    <a:cubicBezTo>
                      <a:pt x="15991" y="18180"/>
                      <a:pt x="16034" y="18165"/>
                      <a:pt x="16061" y="18193"/>
                    </a:cubicBezTo>
                    <a:lnTo>
                      <a:pt x="16174" y="18276"/>
                    </a:lnTo>
                    <a:cubicBezTo>
                      <a:pt x="16207" y="18297"/>
                      <a:pt x="16244" y="18285"/>
                      <a:pt x="16260" y="18250"/>
                    </a:cubicBezTo>
                    <a:lnTo>
                      <a:pt x="16920" y="16765"/>
                    </a:lnTo>
                    <a:cubicBezTo>
                      <a:pt x="16936" y="16723"/>
                      <a:pt x="16979" y="16709"/>
                      <a:pt x="17006" y="16737"/>
                    </a:cubicBezTo>
                    <a:lnTo>
                      <a:pt x="17070" y="16787"/>
                    </a:lnTo>
                    <a:cubicBezTo>
                      <a:pt x="17103" y="16808"/>
                      <a:pt x="17142" y="16794"/>
                      <a:pt x="17158" y="16759"/>
                    </a:cubicBezTo>
                    <a:lnTo>
                      <a:pt x="17860" y="15184"/>
                    </a:lnTo>
                    <a:cubicBezTo>
                      <a:pt x="18124" y="14597"/>
                      <a:pt x="18258" y="13926"/>
                      <a:pt x="18258" y="13247"/>
                    </a:cubicBezTo>
                    <a:lnTo>
                      <a:pt x="18258" y="6997"/>
                    </a:lnTo>
                    <a:cubicBezTo>
                      <a:pt x="18258" y="6948"/>
                      <a:pt x="18232" y="6900"/>
                      <a:pt x="18194" y="6886"/>
                    </a:cubicBezTo>
                    <a:cubicBezTo>
                      <a:pt x="17724" y="6718"/>
                      <a:pt x="17374" y="6158"/>
                      <a:pt x="17374" y="5493"/>
                    </a:cubicBezTo>
                    <a:cubicBezTo>
                      <a:pt x="17374" y="4828"/>
                      <a:pt x="17719" y="4268"/>
                      <a:pt x="18194" y="4100"/>
                    </a:cubicBezTo>
                    <a:cubicBezTo>
                      <a:pt x="18232" y="4086"/>
                      <a:pt x="18258" y="4037"/>
                      <a:pt x="18258" y="3988"/>
                    </a:cubicBezTo>
                    <a:lnTo>
                      <a:pt x="18258" y="3757"/>
                    </a:lnTo>
                    <a:cubicBezTo>
                      <a:pt x="18258" y="3715"/>
                      <a:pt x="18232" y="3674"/>
                      <a:pt x="18194" y="3674"/>
                    </a:cubicBezTo>
                    <a:lnTo>
                      <a:pt x="17843" y="3674"/>
                    </a:lnTo>
                    <a:cubicBezTo>
                      <a:pt x="17794" y="3674"/>
                      <a:pt x="17752" y="3619"/>
                      <a:pt x="17752" y="3556"/>
                    </a:cubicBezTo>
                    <a:lnTo>
                      <a:pt x="17752" y="2366"/>
                    </a:lnTo>
                    <a:cubicBezTo>
                      <a:pt x="17752" y="2289"/>
                      <a:pt x="17784" y="2217"/>
                      <a:pt x="17833" y="2182"/>
                    </a:cubicBezTo>
                    <a:lnTo>
                      <a:pt x="18211" y="1896"/>
                    </a:lnTo>
                    <a:cubicBezTo>
                      <a:pt x="18238" y="1875"/>
                      <a:pt x="18253" y="1833"/>
                      <a:pt x="18253" y="1791"/>
                    </a:cubicBezTo>
                    <a:lnTo>
                      <a:pt x="18253" y="1190"/>
                    </a:lnTo>
                    <a:cubicBezTo>
                      <a:pt x="18253" y="1141"/>
                      <a:pt x="18286" y="1098"/>
                      <a:pt x="18324" y="1098"/>
                    </a:cubicBezTo>
                    <a:close/>
                    <a:moveTo>
                      <a:pt x="8471" y="1323"/>
                    </a:moveTo>
                    <a:cubicBezTo>
                      <a:pt x="12498" y="1323"/>
                      <a:pt x="15781" y="5578"/>
                      <a:pt x="15781" y="10798"/>
                    </a:cubicBezTo>
                    <a:cubicBezTo>
                      <a:pt x="15781" y="16018"/>
                      <a:pt x="12509" y="20279"/>
                      <a:pt x="8476" y="20279"/>
                    </a:cubicBezTo>
                    <a:cubicBezTo>
                      <a:pt x="4443" y="20279"/>
                      <a:pt x="1161" y="16025"/>
                      <a:pt x="1161" y="10798"/>
                    </a:cubicBezTo>
                    <a:cubicBezTo>
                      <a:pt x="1161" y="5571"/>
                      <a:pt x="4443" y="1323"/>
                      <a:pt x="8471" y="1323"/>
                    </a:cubicBezTo>
                    <a:close/>
                    <a:moveTo>
                      <a:pt x="8476" y="1883"/>
                    </a:moveTo>
                    <a:cubicBezTo>
                      <a:pt x="4681" y="1883"/>
                      <a:pt x="1598" y="5886"/>
                      <a:pt x="1598" y="10798"/>
                    </a:cubicBezTo>
                    <a:cubicBezTo>
                      <a:pt x="1598" y="15710"/>
                      <a:pt x="4686" y="19711"/>
                      <a:pt x="8476" y="19711"/>
                    </a:cubicBezTo>
                    <a:cubicBezTo>
                      <a:pt x="12266" y="19711"/>
                      <a:pt x="15354" y="15710"/>
                      <a:pt x="15354" y="10798"/>
                    </a:cubicBezTo>
                    <a:cubicBezTo>
                      <a:pt x="15354" y="5886"/>
                      <a:pt x="12266" y="1883"/>
                      <a:pt x="8476" y="1883"/>
                    </a:cubicBezTo>
                    <a:close/>
                    <a:moveTo>
                      <a:pt x="8476" y="8852"/>
                    </a:moveTo>
                    <a:cubicBezTo>
                      <a:pt x="9307" y="8852"/>
                      <a:pt x="9978" y="9720"/>
                      <a:pt x="9978" y="10798"/>
                    </a:cubicBezTo>
                    <a:cubicBezTo>
                      <a:pt x="9972" y="11875"/>
                      <a:pt x="9302" y="12742"/>
                      <a:pt x="8476" y="12742"/>
                    </a:cubicBezTo>
                    <a:cubicBezTo>
                      <a:pt x="7650" y="12742"/>
                      <a:pt x="6974" y="11875"/>
                      <a:pt x="6974" y="10798"/>
                    </a:cubicBezTo>
                    <a:cubicBezTo>
                      <a:pt x="6974" y="9727"/>
                      <a:pt x="7645" y="8852"/>
                      <a:pt x="8476" y="8852"/>
                    </a:cubicBezTo>
                    <a:close/>
                    <a:moveTo>
                      <a:pt x="8476" y="10356"/>
                    </a:moveTo>
                    <a:cubicBezTo>
                      <a:pt x="8389" y="10356"/>
                      <a:pt x="8301" y="10399"/>
                      <a:pt x="8235" y="10485"/>
                    </a:cubicBezTo>
                    <a:cubicBezTo>
                      <a:pt x="8102" y="10657"/>
                      <a:pt x="8102" y="10936"/>
                      <a:pt x="8235" y="11108"/>
                    </a:cubicBezTo>
                    <a:cubicBezTo>
                      <a:pt x="8368" y="11280"/>
                      <a:pt x="8584" y="11280"/>
                      <a:pt x="8717" y="11108"/>
                    </a:cubicBezTo>
                    <a:cubicBezTo>
                      <a:pt x="8850" y="10936"/>
                      <a:pt x="8850" y="10657"/>
                      <a:pt x="8717" y="10485"/>
                    </a:cubicBezTo>
                    <a:cubicBezTo>
                      <a:pt x="8651" y="10399"/>
                      <a:pt x="8563" y="10356"/>
                      <a:pt x="8476" y="10356"/>
                    </a:cubicBezTo>
                    <a:close/>
                    <a:moveTo>
                      <a:pt x="1566" y="18781"/>
                    </a:moveTo>
                    <a:cubicBezTo>
                      <a:pt x="1884" y="18781"/>
                      <a:pt x="2138" y="19117"/>
                      <a:pt x="2138" y="19523"/>
                    </a:cubicBezTo>
                    <a:cubicBezTo>
                      <a:pt x="2138" y="19936"/>
                      <a:pt x="1884" y="20264"/>
                      <a:pt x="1566" y="20264"/>
                    </a:cubicBezTo>
                    <a:cubicBezTo>
                      <a:pt x="1247" y="20264"/>
                      <a:pt x="994" y="19929"/>
                      <a:pt x="994" y="19523"/>
                    </a:cubicBezTo>
                    <a:cubicBezTo>
                      <a:pt x="994" y="19110"/>
                      <a:pt x="1253" y="18781"/>
                      <a:pt x="1566" y="18781"/>
                    </a:cubicBezTo>
                    <a:close/>
                    <a:moveTo>
                      <a:pt x="3202" y="18781"/>
                    </a:moveTo>
                    <a:cubicBezTo>
                      <a:pt x="3521" y="18781"/>
                      <a:pt x="3774" y="19117"/>
                      <a:pt x="3774" y="19523"/>
                    </a:cubicBezTo>
                    <a:cubicBezTo>
                      <a:pt x="3774" y="19936"/>
                      <a:pt x="3521" y="20264"/>
                      <a:pt x="3202" y="20264"/>
                    </a:cubicBezTo>
                    <a:cubicBezTo>
                      <a:pt x="2884" y="20264"/>
                      <a:pt x="2629" y="19929"/>
                      <a:pt x="2629" y="19523"/>
                    </a:cubicBezTo>
                    <a:cubicBezTo>
                      <a:pt x="2629" y="19110"/>
                      <a:pt x="2889" y="18781"/>
                      <a:pt x="3202" y="18781"/>
                    </a:cubicBezTo>
                    <a:close/>
                    <a:moveTo>
                      <a:pt x="20002" y="18781"/>
                    </a:moveTo>
                    <a:cubicBezTo>
                      <a:pt x="20321" y="18781"/>
                      <a:pt x="20574" y="19117"/>
                      <a:pt x="20574" y="19523"/>
                    </a:cubicBezTo>
                    <a:cubicBezTo>
                      <a:pt x="20580" y="19936"/>
                      <a:pt x="20321" y="20264"/>
                      <a:pt x="20002" y="20264"/>
                    </a:cubicBezTo>
                    <a:cubicBezTo>
                      <a:pt x="19684" y="20264"/>
                      <a:pt x="19430" y="19929"/>
                      <a:pt x="19430" y="19523"/>
                    </a:cubicBezTo>
                    <a:cubicBezTo>
                      <a:pt x="19430" y="19110"/>
                      <a:pt x="19689" y="18781"/>
                      <a:pt x="20002" y="187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220" name="成组"/>
              <p:cNvGrpSpPr/>
              <p:nvPr/>
            </p:nvGrpSpPr>
            <p:grpSpPr>
              <a:xfrm>
                <a:off x="-1" y="4056365"/>
                <a:ext cx="6608697" cy="1374945"/>
                <a:chOff x="0" y="0"/>
                <a:chExt cx="6608695" cy="1374943"/>
              </a:xfrm>
            </p:grpSpPr>
            <p:sp>
              <p:nvSpPr>
                <p:cNvPr id="216" name="音符"/>
                <p:cNvSpPr/>
                <p:nvPr/>
              </p:nvSpPr>
              <p:spPr>
                <a:xfrm>
                  <a:off x="0" y="0"/>
                  <a:ext cx="1143856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7" name="音符"/>
                <p:cNvSpPr/>
                <p:nvPr/>
              </p:nvSpPr>
              <p:spPr>
                <a:xfrm>
                  <a:off x="5464840" y="0"/>
                  <a:ext cx="1143856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8" name="音符"/>
                <p:cNvSpPr/>
                <p:nvPr/>
              </p:nvSpPr>
              <p:spPr>
                <a:xfrm>
                  <a:off x="3643225" y="0"/>
                  <a:ext cx="1143857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219" name="音符"/>
                <p:cNvSpPr/>
                <p:nvPr/>
              </p:nvSpPr>
              <p:spPr>
                <a:xfrm>
                  <a:off x="1821612" y="0"/>
                  <a:ext cx="1143857" cy="1374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3" h="21383" fill="norm" stroke="1" extrusionOk="0">
                      <a:moveTo>
                        <a:pt x="21113" y="0"/>
                      </a:moveTo>
                      <a:lnTo>
                        <a:pt x="6108" y="2350"/>
                      </a:lnTo>
                      <a:lnTo>
                        <a:pt x="6108" y="5125"/>
                      </a:lnTo>
                      <a:lnTo>
                        <a:pt x="6108" y="17126"/>
                      </a:lnTo>
                      <a:cubicBezTo>
                        <a:pt x="5809" y="16937"/>
                        <a:pt x="5437" y="16795"/>
                        <a:pt x="4989" y="16725"/>
                      </a:cubicBezTo>
                      <a:cubicBezTo>
                        <a:pt x="4776" y="16691"/>
                        <a:pt x="4556" y="16675"/>
                        <a:pt x="4334" y="16674"/>
                      </a:cubicBezTo>
                      <a:cubicBezTo>
                        <a:pt x="2785" y="16667"/>
                        <a:pt x="1107" y="17429"/>
                        <a:pt x="363" y="18542"/>
                      </a:cubicBezTo>
                      <a:cubicBezTo>
                        <a:pt x="-487" y="19815"/>
                        <a:pt x="205" y="21063"/>
                        <a:pt x="1909" y="21332"/>
                      </a:cubicBezTo>
                      <a:cubicBezTo>
                        <a:pt x="3613" y="21600"/>
                        <a:pt x="5685" y="20787"/>
                        <a:pt x="6535" y="19514"/>
                      </a:cubicBezTo>
                      <a:cubicBezTo>
                        <a:pt x="6784" y="19141"/>
                        <a:pt x="6886" y="18773"/>
                        <a:pt x="6884" y="18428"/>
                      </a:cubicBezTo>
                      <a:lnTo>
                        <a:pt x="6892" y="18428"/>
                      </a:lnTo>
                      <a:lnTo>
                        <a:pt x="6892" y="5003"/>
                      </a:lnTo>
                      <a:lnTo>
                        <a:pt x="20329" y="2901"/>
                      </a:lnTo>
                      <a:lnTo>
                        <a:pt x="20329" y="15019"/>
                      </a:lnTo>
                      <a:cubicBezTo>
                        <a:pt x="20028" y="14827"/>
                        <a:pt x="19654" y="14682"/>
                        <a:pt x="19201" y="14611"/>
                      </a:cubicBezTo>
                      <a:cubicBezTo>
                        <a:pt x="18988" y="14577"/>
                        <a:pt x="18768" y="14561"/>
                        <a:pt x="18546" y="14560"/>
                      </a:cubicBezTo>
                      <a:cubicBezTo>
                        <a:pt x="16997" y="14553"/>
                        <a:pt x="15319" y="15315"/>
                        <a:pt x="14575" y="16428"/>
                      </a:cubicBezTo>
                      <a:cubicBezTo>
                        <a:pt x="13725" y="17701"/>
                        <a:pt x="14417" y="18949"/>
                        <a:pt x="16121" y="19218"/>
                      </a:cubicBezTo>
                      <a:cubicBezTo>
                        <a:pt x="17825" y="19486"/>
                        <a:pt x="19897" y="18673"/>
                        <a:pt x="20747" y="17400"/>
                      </a:cubicBezTo>
                      <a:cubicBezTo>
                        <a:pt x="20960" y="17081"/>
                        <a:pt x="21077" y="16763"/>
                        <a:pt x="21104" y="16462"/>
                      </a:cubicBezTo>
                      <a:lnTo>
                        <a:pt x="21113" y="16462"/>
                      </a:lnTo>
                      <a:lnTo>
                        <a:pt x="21113" y="2777"/>
                      </a:lnTo>
                      <a:lnTo>
                        <a:pt x="21113" y="381"/>
                      </a:lnTo>
                      <a:lnTo>
                        <a:pt x="211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  <p:sp>
          <p:nvSpPr>
            <p:cNvPr id="222" name="线条"/>
            <p:cNvSpPr/>
            <p:nvPr/>
          </p:nvSpPr>
          <p:spPr>
            <a:xfrm flipH="1">
              <a:off x="868786" y="2705170"/>
              <a:ext cx="926652" cy="11707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" name="线条"/>
            <p:cNvSpPr/>
            <p:nvPr/>
          </p:nvSpPr>
          <p:spPr>
            <a:xfrm flipH="1">
              <a:off x="2615310" y="2580180"/>
              <a:ext cx="441433" cy="1417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4" name="线条"/>
            <p:cNvSpPr/>
            <p:nvPr/>
          </p:nvSpPr>
          <p:spPr>
            <a:xfrm>
              <a:off x="5049706" y="2594532"/>
              <a:ext cx="847383" cy="14138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5" name="线条"/>
            <p:cNvSpPr/>
            <p:nvPr/>
          </p:nvSpPr>
          <p:spPr>
            <a:xfrm>
              <a:off x="3995058" y="2685022"/>
              <a:ext cx="270088" cy="12058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29" name="多资源…"/>
          <p:cNvSpPr txBox="1"/>
          <p:nvPr/>
        </p:nvSpPr>
        <p:spPr>
          <a:xfrm>
            <a:off x="1255449" y="3161959"/>
            <a:ext cx="10547611" cy="953138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多资源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NFT会基于它当前所处环境的上下文给出不同的输出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例子：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你的NFT在2D世界是2D图像的输出，在3D世界是3D图像的输出。(BAYC在NFT市场上有2D输出，在Yuga Labs©️推出的Otherside是3D输出)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现有的流行游戏案例：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角色和装备是NFT。而角色的皮肤和枪支的皮肤是NFT的真实输出。（例如《英雄联盟》，《CSGO》，《Apex》等）</a:t>
            </a:r>
          </a:p>
        </p:txBody>
      </p:sp>
      <p:pic>
        <p:nvPicPr>
          <p:cNvPr id="230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Apex Legends Screenshot 2022.12.27 - 15.43.37.23.png" descr="Apex Legends Screenshot 2022.12.27 - 15.43.37.23.png"/>
          <p:cNvPicPr>
            <a:picLocks noChangeAspect="1"/>
          </p:cNvPicPr>
          <p:nvPr/>
        </p:nvPicPr>
        <p:blipFill>
          <a:blip r:embed="rId3">
            <a:extLst/>
          </a:blip>
          <a:srcRect l="12658" t="18571" r="0" b="114"/>
          <a:stretch>
            <a:fillRect/>
          </a:stretch>
        </p:blipFill>
        <p:spPr>
          <a:xfrm>
            <a:off x="13548337" y="7041876"/>
            <a:ext cx="10029051" cy="52520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2" name="截屏2022-12-27 15.59.14.png" descr="截屏2022-12-27 15.59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44555" y="2765761"/>
            <a:ext cx="4234552" cy="40230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3" name="截屏2022-12-27 16.00.02.png" descr="截屏2022-12-27 16.00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71143" y="2765761"/>
            <a:ext cx="5424003" cy="402301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下一代NFT是什么样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下一代NFT是什么样的？</a:t>
            </a:r>
          </a:p>
        </p:txBody>
      </p:sp>
      <p:sp>
        <p:nvSpPr>
          <p:cNvPr id="236" name="可装备…"/>
          <p:cNvSpPr txBox="1"/>
          <p:nvPr/>
        </p:nvSpPr>
        <p:spPr>
          <a:xfrm>
            <a:off x="1255448" y="2845968"/>
            <a:ext cx="10808538" cy="998459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52400" algn="l" defTabSz="825500">
              <a:defRPr b="1" sz="5500">
                <a:solidFill>
                  <a:srgbClr val="000000"/>
                </a:solidFill>
              </a:defRPr>
            </a:pPr>
            <a:r>
              <a:t>可装备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NFT可以装备它的子NFT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例子：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让链上游戏更加去中心化：RPG游戏的装备逻辑上链，而不是由客户端解析和渲染</a:t>
            </a:r>
          </a:p>
          <a:p>
            <a:pPr marL="6096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跨Collection组合成为现实: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对头像玩法来说，NFT将拥有更高的细粒度，NFT中的装备部分可以拆分为新的NFT，自有IP组合成为现实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对DID而言，整合链上荣誉，并以一种更有趣的方式展示它们成为可能</a:t>
            </a:r>
          </a:p>
          <a:p>
            <a:pPr lvl="1" marL="1219200" marR="203200" indent="-406400" algn="l">
              <a:lnSpc>
                <a:spcPct val="90000"/>
              </a:lnSpc>
              <a:spcBef>
                <a:spcPts val="3200"/>
              </a:spcBef>
              <a:buSzPct val="123000"/>
              <a:buChar char="-"/>
              <a:defRPr sz="3200">
                <a:solidFill>
                  <a:srgbClr val="000000"/>
                </a:solidFill>
              </a:defRPr>
            </a:pPr>
            <a:r>
              <a:t>更多的可能性</a:t>
            </a:r>
          </a:p>
        </p:txBody>
      </p:sp>
      <p:pic>
        <p:nvPicPr>
          <p:cNvPr id="237" name="Lightm.png" descr="Ligh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1658" y="199137"/>
            <a:ext cx="1420464" cy="142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截屏2022-12-27 16.02.43.png" descr="截屏2022-12-27 16.02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38048" y="7671706"/>
            <a:ext cx="4476215" cy="496127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9" name="截屏2022-12-27 16.04.26.png" descr="截屏2022-12-27 16.04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8950" y="3142263"/>
            <a:ext cx="6664171" cy="43532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0" name="链上荣誉墙，来源…"/>
          <p:cNvSpPr txBox="1"/>
          <p:nvPr/>
        </p:nvSpPr>
        <p:spPr>
          <a:xfrm>
            <a:off x="19498085" y="3737808"/>
            <a:ext cx="4719586" cy="316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链上荣誉墙，来源</a:t>
            </a:r>
          </a:p>
          <a:p>
            <a: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pPr>
            <a:r>
              <a:t>https://www.proofofchaos.app/leaderboard/</a:t>
            </a:r>
          </a:p>
        </p:txBody>
      </p:sp>
      <p:sp>
        <p:nvSpPr>
          <p:cNvPr id="241" name="Azuki跨Collection展示 （在链上装备逻辑的加持下，这能够成为现实)"/>
          <p:cNvSpPr txBox="1"/>
          <p:nvPr/>
        </p:nvSpPr>
        <p:spPr>
          <a:xfrm>
            <a:off x="13089342" y="8992103"/>
            <a:ext cx="5383387" cy="232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03200" marR="203200" algn="l">
              <a:lnSpc>
                <a:spcPct val="90000"/>
              </a:lnSpc>
              <a:spcBef>
                <a:spcPts val="320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Azuki跨Collection展示 （在链上装备逻辑的加持下，这能够成为现实)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